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ato"/>
      <p:regular r:id="rId16"/>
      <p:bold r:id="rId17"/>
      <p:italic r:id="rId18"/>
      <p:boldItalic r:id="rId19"/>
    </p:embeddedFont>
    <p:embeddedFont>
      <p:font typeface="Lato Light"/>
      <p:regular r:id="rId20"/>
      <p:bold r:id="rId21"/>
      <p:italic r:id="rId22"/>
      <p:boldItalic r:id="rId23"/>
    </p:embeddedFont>
    <p:embeddedFont>
      <p:font typeface="Lato Black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03EFB59-0F02-4F41-A5B5-A14842881586}">
  <a:tblStyle styleId="{B03EFB59-0F02-4F41-A5B5-A148428815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Light-regular.fntdata"/><Relationship Id="rId22" Type="http://schemas.openxmlformats.org/officeDocument/2006/relationships/font" Target="fonts/LatoLight-italic.fntdata"/><Relationship Id="rId21" Type="http://schemas.openxmlformats.org/officeDocument/2006/relationships/font" Target="fonts/LatoLight-bold.fntdata"/><Relationship Id="rId24" Type="http://schemas.openxmlformats.org/officeDocument/2006/relationships/font" Target="fonts/LatoBlack-bold.fntdata"/><Relationship Id="rId23" Type="http://schemas.openxmlformats.org/officeDocument/2006/relationships/font" Target="fonts/LatoLigh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a5069653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a5069653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a6f1735b7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a6f1735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5c55758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5c55758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a7a43242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a7a43242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Continually test under load.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polynomial that goes from step count to the actual angle.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continue to keep revision history in GitHub.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Routine bench testing under load</a:t>
            </a:r>
            <a:b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step-count/angle transfer function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Incremental code development w/ regular commits to GitHub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a7a43242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a7a43242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a82241b43_3_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a82241b43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a82241b43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a82241b4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5c55758e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5c55758e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Pictures of our prototype. Or a short video of the tip bending from manually pulling a wire. Or motor rotation video.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a7a432424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a7a432424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Pictures of our prototype. Or a short video of the tip bending from manually pulling a wire. Or motor rotation video.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a82241b43_2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a82241b4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ottom waves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88" name="Google Shape;88;p1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1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3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96" name="Google Shape;96;p1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4" y="2917253"/>
            <a:ext cx="9140444" cy="2224977"/>
          </a:xfrm>
          <a:custGeom>
            <a:rect b="b" l="l" r="r" t="t"/>
            <a:pathLst>
              <a:path extrusionOk="0" h="939800" w="386080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>
                  <a:alpha val="20000"/>
                </a:srgbClr>
              </a:gs>
              <a:gs pos="100000">
                <a:srgbClr val="FF866B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4" y="1926312"/>
            <a:ext cx="9140444" cy="3217196"/>
          </a:xfrm>
          <a:custGeom>
            <a:rect b="b" l="l" r="r" t="t"/>
            <a:pathLst>
              <a:path extrusionOk="0" h="1358900" w="386080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  <a:alpha val="20000"/>
                </a:srgbClr>
              </a:gs>
              <a:gs pos="100000">
                <a:srgbClr val="FF6A00">
                  <a:alpha val="71764"/>
                  <a:alpha val="2000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518" y="3413475"/>
            <a:ext cx="9140444" cy="1728867"/>
          </a:xfrm>
          <a:custGeom>
            <a:rect b="b" l="l" r="r" t="t"/>
            <a:pathLst>
              <a:path extrusionOk="0" h="730250" w="386080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  <a:alpha val="20000"/>
                </a:srgbClr>
              </a:gs>
              <a:gs pos="100000">
                <a:srgbClr val="CC0000">
                  <a:alpha val="57254"/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23" name="Google Shape;23;p4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◦"/>
              <a:defRPr i="1"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b="1" sz="9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flipH="1" rot="5400000">
            <a:off x="-1530412" y="1530301"/>
            <a:ext cx="5154243" cy="2093410"/>
            <a:chOff x="187960" y="1453515"/>
            <a:chExt cx="3861435" cy="1568450"/>
          </a:xfrm>
        </p:grpSpPr>
        <p:sp>
          <p:nvSpPr>
            <p:cNvPr id="30" name="Google Shape;30;p4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35" name="Google Shape;35;p5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◦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43" name="Google Shape;43;p6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7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52" name="Google Shape;52;p7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5" name="Google Shape;55;p7"/>
          <p:cNvSpPr txBox="1"/>
          <p:nvPr>
            <p:ph type="title"/>
          </p:nvPr>
        </p:nvSpPr>
        <p:spPr>
          <a:xfrm>
            <a:off x="737850" y="517525"/>
            <a:ext cx="62841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737850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7" name="Google Shape;57;p7"/>
          <p:cNvSpPr txBox="1"/>
          <p:nvPr>
            <p:ph idx="2" type="body"/>
          </p:nvPr>
        </p:nvSpPr>
        <p:spPr>
          <a:xfrm>
            <a:off x="2928612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3" type="body"/>
          </p:nvPr>
        </p:nvSpPr>
        <p:spPr>
          <a:xfrm>
            <a:off x="5119374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8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2" name="Google Shape;62;p8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5" name="Google Shape;65;p8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9" name="Google Shape;69;p9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737850" y="4406300"/>
            <a:ext cx="6236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0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76" name="Google Shape;76;p10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jpg"/><Relationship Id="rId5" Type="http://schemas.openxmlformats.org/officeDocument/2006/relationships/image" Target="../media/image11.png"/><Relationship Id="rId6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HAtNwfNrKHwyUuT8L67fHCrH4rQIkBSd/view" TargetMode="External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/>
          <p:nvPr/>
        </p:nvSpPr>
        <p:spPr>
          <a:xfrm>
            <a:off x="4203400" y="2718300"/>
            <a:ext cx="1102200" cy="4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>
            <p:ph type="ctrTitle"/>
          </p:nvPr>
        </p:nvSpPr>
        <p:spPr>
          <a:xfrm>
            <a:off x="3243075" y="899125"/>
            <a:ext cx="5229900" cy="235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 28 Electronically Steerable Catheter</a:t>
            </a:r>
            <a:endParaRPr/>
          </a:p>
        </p:txBody>
      </p:sp>
      <p:sp>
        <p:nvSpPr>
          <p:cNvPr id="109" name="Google Shape;109;p14"/>
          <p:cNvSpPr txBox="1"/>
          <p:nvPr>
            <p:ph idx="1" type="subTitle"/>
          </p:nvPr>
        </p:nvSpPr>
        <p:spPr>
          <a:xfrm>
            <a:off x="671250" y="3555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Zane Johnson, Tanner Karbonik, Erin McFadden, </a:t>
            </a:r>
            <a:endParaRPr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Michael Pass, Matthew Situmeang</a:t>
            </a:r>
            <a:endParaRPr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520" y="28575"/>
            <a:ext cx="64534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Modules:</a:t>
            </a:r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19671" r="22421" t="54481"/>
          <a:stretch/>
        </p:blipFill>
        <p:spPr>
          <a:xfrm rot="2380370">
            <a:off x="3109725" y="3139750"/>
            <a:ext cx="3122100" cy="11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25" y="2558269"/>
            <a:ext cx="2560974" cy="169225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" name="Google Shape;117;p15"/>
          <p:cNvGraphicFramePr/>
          <p:nvPr/>
        </p:nvGraphicFramePr>
        <p:xfrm>
          <a:off x="293625" y="131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{B03EFB59-0F02-4F41-A5B5-A14842881586}</a:tableStyleId>
              </a:tblPr>
              <a:tblGrid>
                <a:gridCol w="2695125"/>
                <a:gridCol w="2695125"/>
                <a:gridCol w="2695125"/>
              </a:tblGrid>
              <a:tr h="150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Electronic Actuation (MCM)</a:t>
                      </a:r>
                      <a:endParaRPr sz="2400"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Handle Design/User interface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Power delivery</a:t>
                      </a:r>
                      <a:endParaRPr sz="2400"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8" name="Google Shape;11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5650" y="2029475"/>
            <a:ext cx="2019049" cy="20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/>
          <p:nvPr/>
        </p:nvSpPr>
        <p:spPr>
          <a:xfrm>
            <a:off x="3821975" y="2558275"/>
            <a:ext cx="503450" cy="318500"/>
          </a:xfrm>
          <a:prstGeom prst="flowChartProcess">
            <a:avLst/>
          </a:prstGeom>
          <a:solidFill>
            <a:schemeClr val="lt2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Actuation - Approach</a:t>
            </a:r>
            <a:endParaRPr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737850" y="1475700"/>
            <a:ext cx="52881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Routine testing and step-count/angle measurements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Regular commits to GitHub for revision histories</a:t>
            </a:r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325" y="1319175"/>
            <a:ext cx="2673677" cy="356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737850" y="517525"/>
            <a:ext cx="69621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 Design/User Interface - Approach</a:t>
            </a:r>
            <a:endParaRPr/>
          </a:p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636400" y="1485025"/>
            <a:ext cx="4764000" cy="2968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Materials/components research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Inspection of other handles</a:t>
            </a:r>
            <a:br>
              <a:rPr lang="en"/>
            </a:b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Regular user-feedback</a:t>
            </a:r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824" y="1423374"/>
            <a:ext cx="3642176" cy="273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737850" y="314625"/>
            <a:ext cx="53718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delivery - Approach</a:t>
            </a:r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737850" y="1209200"/>
            <a:ext cx="4862100" cy="332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Monitor power consumption/heat </a:t>
            </a:r>
            <a:r>
              <a:rPr lang="en"/>
              <a:t>dissipation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Peak power usage determines requirements and lifetime</a:t>
            </a:r>
            <a:endParaRPr/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749" y="704148"/>
            <a:ext cx="3034251" cy="404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Prototype</a:t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538150" y="1475700"/>
            <a:ext cx="3863100" cy="27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Failed to straighten back to vertical position 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Actuated in wrong direction</a:t>
            </a:r>
            <a:endParaRPr/>
          </a:p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0" r="0" t="33910"/>
          <a:stretch/>
        </p:blipFill>
        <p:spPr>
          <a:xfrm>
            <a:off x="4401251" y="934075"/>
            <a:ext cx="4079323" cy="359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/>
        </p:nvSpPr>
        <p:spPr>
          <a:xfrm>
            <a:off x="6716275" y="3422550"/>
            <a:ext cx="1933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Stiff outer tubing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661525" y="1316450"/>
            <a:ext cx="34758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Flexible inner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tubing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6535675" y="1985725"/>
            <a:ext cx="211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Single wire attachment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3" name="Google Shape;153;p19"/>
          <p:cNvCxnSpPr/>
          <p:nvPr/>
        </p:nvCxnSpPr>
        <p:spPr>
          <a:xfrm flipH="1">
            <a:off x="6035575" y="3617325"/>
            <a:ext cx="680700" cy="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9"/>
          <p:cNvCxnSpPr/>
          <p:nvPr/>
        </p:nvCxnSpPr>
        <p:spPr>
          <a:xfrm>
            <a:off x="5245975" y="1605125"/>
            <a:ext cx="6420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9"/>
          <p:cNvCxnSpPr/>
          <p:nvPr/>
        </p:nvCxnSpPr>
        <p:spPr>
          <a:xfrm flipH="1" rot="10800000">
            <a:off x="8252725" y="1684325"/>
            <a:ext cx="7200" cy="2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>
            <p:ph type="title"/>
          </p:nvPr>
        </p:nvSpPr>
        <p:spPr>
          <a:xfrm>
            <a:off x="433050" y="236225"/>
            <a:ext cx="7454400" cy="873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Prototype - Can we control the tip of a catheter by spooling the pull wires?</a:t>
            </a:r>
            <a:endParaRPr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425" y="2120550"/>
            <a:ext cx="2045655" cy="25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 b="40937" l="44601" r="23320" t="9769"/>
          <a:stretch/>
        </p:blipFill>
        <p:spPr>
          <a:xfrm>
            <a:off x="270100" y="2120550"/>
            <a:ext cx="2243226" cy="25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5">
            <a:alphaModFix/>
          </a:blip>
          <a:srcRect b="26541" l="0" r="0" t="3464"/>
          <a:stretch/>
        </p:blipFill>
        <p:spPr>
          <a:xfrm>
            <a:off x="4889781" y="2120550"/>
            <a:ext cx="2080768" cy="258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6">
            <a:alphaModFix/>
          </a:blip>
          <a:srcRect b="5171" l="23694" r="24705" t="19555"/>
          <a:stretch/>
        </p:blipFill>
        <p:spPr>
          <a:xfrm>
            <a:off x="7199257" y="2120550"/>
            <a:ext cx="1329071" cy="258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Electronic Actuation -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to date</a:t>
            </a:r>
            <a:endParaRPr/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1" title="Proof of Concept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849" y="1381450"/>
            <a:ext cx="6283699" cy="35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Prototype Questions</a:t>
            </a:r>
            <a:endParaRPr/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737850" y="1475700"/>
            <a:ext cx="6034500" cy="196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How can we fit all the components in the handle?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How can we achieve multiplane actuation?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How can we readout the angle of the tip?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FFFFF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